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24"/>
  </p:notesMasterIdLst>
  <p:sldIdLst>
    <p:sldId id="258" r:id="rId3"/>
    <p:sldId id="375" r:id="rId4"/>
    <p:sldId id="360" r:id="rId5"/>
    <p:sldId id="420" r:id="rId6"/>
    <p:sldId id="419" r:id="rId7"/>
    <p:sldId id="371" r:id="rId8"/>
    <p:sldId id="422" r:id="rId9"/>
    <p:sldId id="392" r:id="rId10"/>
    <p:sldId id="367" r:id="rId11"/>
    <p:sldId id="424" r:id="rId12"/>
    <p:sldId id="433" r:id="rId13"/>
    <p:sldId id="434" r:id="rId14"/>
    <p:sldId id="432" r:id="rId15"/>
    <p:sldId id="421" r:id="rId16"/>
    <p:sldId id="425" r:id="rId17"/>
    <p:sldId id="437" r:id="rId18"/>
    <p:sldId id="416" r:id="rId19"/>
    <p:sldId id="427" r:id="rId20"/>
    <p:sldId id="423" r:id="rId21"/>
    <p:sldId id="436" r:id="rId22"/>
    <p:sldId id="374" r:id="rId23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6" autoAdjust="0"/>
    <p:restoredTop sz="94660"/>
  </p:normalViewPr>
  <p:slideViewPr>
    <p:cSldViewPr>
      <p:cViewPr varScale="1">
        <p:scale>
          <a:sx n="69" d="100"/>
          <a:sy n="69" d="100"/>
        </p:scale>
        <p:origin x="1838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duke.edu/~ola/courses/programming/tar.html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thegeekstuff.com/2010/04/unix-tar-command-examples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07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765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569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>
                <a:hlinkClick r:id="rId3"/>
              </a:rPr>
              <a:t>http://www.cs.duke.edu/~ola/courses/programming/tar.html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http://www.thegeekstuff.com/2010/04/unix-tar-command-examples/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49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4/19/2026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buntu.com/server/doc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linux.die.net/man/8/apt-cache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rpm.org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//upload.wikimedia.org/wikipedia/commons/4/42/Targzip.sv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File:Targzip.sv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puterhope.com/unix/utar.ht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76200"/>
            <a:ext cx="9144000" cy="1354217"/>
          </a:xfrm>
        </p:spPr>
        <p:txBody>
          <a:bodyPr/>
          <a:lstStyle/>
          <a:p>
            <a:pPr eaLnBrk="1" hangingPunct="1"/>
            <a:r>
              <a:rPr lang="en-US" sz="4400" dirty="0"/>
              <a:t>CYBR 4423</a:t>
            </a:r>
            <a:br>
              <a:rPr lang="en-US" sz="4400" dirty="0"/>
            </a:br>
            <a:r>
              <a:rPr lang="en-US" sz="4400" dirty="0"/>
              <a:t>Unix/Linux Administration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593E54-265A-D757-2DEC-5915342EDD46}"/>
              </a:ext>
            </a:extLst>
          </p:cNvPr>
          <p:cNvSpPr txBox="1">
            <a:spLocks noChangeArrowheads="1"/>
          </p:cNvSpPr>
          <p:nvPr/>
        </p:nvSpPr>
        <p:spPr>
          <a:xfrm>
            <a:off x="990600" y="2280047"/>
            <a:ext cx="7162800" cy="6155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>
            <a:lvl1pPr algn="ctr">
              <a:defRPr sz="4950" b="1" i="0">
                <a:solidFill>
                  <a:schemeClr val="tx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 sz="4000" kern="0" dirty="0"/>
              <a:t>Software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1409"/>
            <a:ext cx="9144000" cy="553998"/>
          </a:xfrm>
        </p:spPr>
        <p:txBody>
          <a:bodyPr/>
          <a:lstStyle/>
          <a:p>
            <a:r>
              <a:rPr lang="en-US" dirty="0"/>
              <a:t>dpkg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61257"/>
            <a:ext cx="8675370" cy="569194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Install a downloaded .deb package</a:t>
            </a:r>
          </a:p>
          <a:p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List currently installed packages (sort of like "ls")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Get more detailed information about the nano package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Remove a package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Reference</a:t>
            </a:r>
          </a:p>
          <a:p>
            <a:pPr lvl="1"/>
            <a:r>
              <a:rPr lang="en-US" dirty="0">
                <a:hlinkClick r:id="rId3"/>
              </a:rPr>
              <a:t>Ubuntu Server Guide</a:t>
            </a:r>
            <a:endParaRPr lang="en-US" dirty="0"/>
          </a:p>
        </p:txBody>
      </p:sp>
      <p:sp>
        <p:nvSpPr>
          <p:cNvPr id="5" name="TextBox 4" title="Install a package"/>
          <p:cNvSpPr txBox="1"/>
          <p:nvPr/>
        </p:nvSpPr>
        <p:spPr>
          <a:xfrm>
            <a:off x="1337930" y="1240850"/>
            <a:ext cx="557341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dpkg -i lynx_2.8.6-2ubuntu2_i386.deb</a:t>
            </a:r>
          </a:p>
        </p:txBody>
      </p:sp>
      <p:sp>
        <p:nvSpPr>
          <p:cNvPr id="9" name="TextBox 8" title="List installed packages"/>
          <p:cNvSpPr txBox="1"/>
          <p:nvPr/>
        </p:nvSpPr>
        <p:spPr>
          <a:xfrm>
            <a:off x="1371600" y="2473885"/>
            <a:ext cx="5615940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dpkg -l</a:t>
            </a:r>
          </a:p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dpkg -l nano</a:t>
            </a:r>
          </a:p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dpkg -l bas*</a:t>
            </a:r>
          </a:p>
        </p:txBody>
      </p:sp>
      <p:sp>
        <p:nvSpPr>
          <p:cNvPr id="10" name="TextBox 9" title="remove a package"/>
          <p:cNvSpPr txBox="1"/>
          <p:nvPr/>
        </p:nvSpPr>
        <p:spPr>
          <a:xfrm>
            <a:off x="1302488" y="5205142"/>
            <a:ext cx="561594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dpkg -r lynx</a:t>
            </a:r>
          </a:p>
        </p:txBody>
      </p:sp>
      <p:sp>
        <p:nvSpPr>
          <p:cNvPr id="11" name="TextBox 10" title="nano package"/>
          <p:cNvSpPr txBox="1"/>
          <p:nvPr/>
        </p:nvSpPr>
        <p:spPr>
          <a:xfrm>
            <a:off x="1295400" y="4158580"/>
            <a:ext cx="561594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dpkg -p nano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dpkg-query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dpkg</a:t>
            </a:r>
            <a:r>
              <a:rPr lang="en-US" dirty="0"/>
              <a:t>-query is a tool to show information about packages installed.</a:t>
            </a:r>
          </a:p>
          <a:p>
            <a:pPr lvl="1"/>
            <a:endParaRPr lang="en-US" dirty="0"/>
          </a:p>
          <a:p>
            <a:r>
              <a:rPr lang="en-US" dirty="0"/>
              <a:t>To view the list of files that comes with the </a:t>
            </a:r>
            <a:r>
              <a:rPr lang="en-US" dirty="0" err="1"/>
              <a:t>firefox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Query for specific information about a package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77190" lvl="1"/>
            <a:endParaRPr lang="en-US" dirty="0"/>
          </a:p>
        </p:txBody>
      </p:sp>
      <p:sp>
        <p:nvSpPr>
          <p:cNvPr id="6" name="TextBox 5" title="Query for info about a package"/>
          <p:cNvSpPr txBox="1"/>
          <p:nvPr/>
        </p:nvSpPr>
        <p:spPr>
          <a:xfrm>
            <a:off x="789883" y="4725776"/>
            <a:ext cx="838200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dpkg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-query -W --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showformat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='${Package} ${Architecture}\n' bash</a:t>
            </a:r>
          </a:p>
        </p:txBody>
      </p:sp>
      <p:sp>
        <p:nvSpPr>
          <p:cNvPr id="11" name="TextBox 10" title="view list of files with the firefox"/>
          <p:cNvSpPr txBox="1"/>
          <p:nvPr/>
        </p:nvSpPr>
        <p:spPr>
          <a:xfrm>
            <a:off x="846825" y="3041232"/>
            <a:ext cx="838200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dpkg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-query -L 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firefox</a:t>
            </a:r>
            <a:endParaRPr lang="en-US" sz="2200" dirty="0">
              <a:solidFill>
                <a:srgbClr val="080808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083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apt-get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apt-get is the command-line tool for handling packages for </a:t>
            </a:r>
            <a:r>
              <a:rPr lang="en-US" dirty="0" err="1"/>
              <a:t>Debian</a:t>
            </a:r>
            <a:r>
              <a:rPr lang="en-US" dirty="0"/>
              <a:t> Linux:</a:t>
            </a:r>
          </a:p>
          <a:p>
            <a:pPr lvl="1"/>
            <a:r>
              <a:rPr lang="en-US" dirty="0"/>
              <a:t>Install/manage individual packages</a:t>
            </a:r>
          </a:p>
          <a:p>
            <a:pPr lvl="1"/>
            <a:r>
              <a:rPr lang="en-US" dirty="0"/>
              <a:t>Upgrade packages</a:t>
            </a:r>
          </a:p>
          <a:p>
            <a:pPr lvl="1"/>
            <a:r>
              <a:rPr lang="en-US" dirty="0"/>
              <a:t>Apply security patch(s)</a:t>
            </a:r>
          </a:p>
          <a:p>
            <a:pPr lvl="1"/>
            <a:endParaRPr lang="en-US" dirty="0"/>
          </a:p>
          <a:p>
            <a:r>
              <a:rPr lang="en-US" dirty="0"/>
              <a:t>Basic usage</a:t>
            </a:r>
          </a:p>
          <a:p>
            <a:pPr lvl="1"/>
            <a:r>
              <a:rPr lang="en-US" dirty="0"/>
              <a:t>apt-get [options] command [package name]</a:t>
            </a:r>
          </a:p>
          <a:p>
            <a:pPr lvl="1"/>
            <a:endParaRPr lang="en-US" dirty="0"/>
          </a:p>
          <a:p>
            <a:r>
              <a:rPr lang="en-US" dirty="0"/>
              <a:t>apt-get update</a:t>
            </a:r>
          </a:p>
          <a:p>
            <a:pPr lvl="1"/>
            <a:r>
              <a:rPr lang="en-US" dirty="0"/>
              <a:t>Used to re-synchronize the package index files from their sources. The indexes of available packages are fetched from the location(s) specified in /</a:t>
            </a:r>
            <a:r>
              <a:rPr lang="en-US" dirty="0" err="1"/>
              <a:t>etc</a:t>
            </a:r>
            <a:r>
              <a:rPr lang="en-US" dirty="0"/>
              <a:t>/apt/</a:t>
            </a:r>
            <a:r>
              <a:rPr lang="en-US" dirty="0" err="1"/>
              <a:t>sources.list</a:t>
            </a:r>
            <a:r>
              <a:rPr lang="en-US" dirty="0"/>
              <a:t>. An update should always be performed before an upgrade.</a:t>
            </a:r>
          </a:p>
          <a:p>
            <a:pPr lvl="1"/>
            <a:endParaRPr lang="en-US" dirty="0"/>
          </a:p>
          <a:p>
            <a:r>
              <a:rPr lang="en-US" dirty="0"/>
              <a:t>apt-get upgrade</a:t>
            </a:r>
          </a:p>
          <a:p>
            <a:pPr lvl="1"/>
            <a:r>
              <a:rPr lang="en-US" dirty="0"/>
              <a:t>Used to install the newest versions of all packages currently installed on the system from the sources enumerated in /</a:t>
            </a:r>
            <a:r>
              <a:rPr lang="en-US" dirty="0" err="1"/>
              <a:t>etc</a:t>
            </a:r>
            <a:r>
              <a:rPr lang="en-US" dirty="0"/>
              <a:t>/apt/</a:t>
            </a:r>
            <a:r>
              <a:rPr lang="en-US" dirty="0" err="1"/>
              <a:t>sources.list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613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apt-get install/remove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400657"/>
          </a:xfrm>
        </p:spPr>
        <p:txBody>
          <a:bodyPr/>
          <a:lstStyle/>
          <a:p>
            <a:r>
              <a:rPr lang="en-US" dirty="0"/>
              <a:t>Install a package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Remove software</a:t>
            </a:r>
          </a:p>
          <a:p>
            <a:endParaRPr lang="en-US" dirty="0"/>
          </a:p>
        </p:txBody>
      </p:sp>
      <p:sp>
        <p:nvSpPr>
          <p:cNvPr id="5" name="TextBox 4" title="Install a package"/>
          <p:cNvSpPr txBox="1"/>
          <p:nvPr/>
        </p:nvSpPr>
        <p:spPr>
          <a:xfrm>
            <a:off x="1066800" y="1981200"/>
            <a:ext cx="838200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apt-get install vim</a:t>
            </a:r>
          </a:p>
        </p:txBody>
      </p:sp>
      <p:sp>
        <p:nvSpPr>
          <p:cNvPr id="6" name="TextBox 5" title="remove software"/>
          <p:cNvSpPr txBox="1"/>
          <p:nvPr/>
        </p:nvSpPr>
        <p:spPr>
          <a:xfrm>
            <a:off x="1052623" y="3549192"/>
            <a:ext cx="838200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apt-get remove vim</a:t>
            </a:r>
          </a:p>
        </p:txBody>
      </p:sp>
    </p:spTree>
    <p:extLst>
      <p:ext uri="{BB962C8B-B14F-4D97-AF65-F5344CB8AC3E}">
        <p14:creationId xmlns:p14="http://schemas.microsoft.com/office/powerpoint/2010/main" val="392708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apt-cache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/lib/apt/lists/</a:t>
            </a:r>
          </a:p>
          <a:p>
            <a:pPr lvl="1"/>
            <a:r>
              <a:rPr lang="en-US" dirty="0"/>
              <a:t>Local package index (APT's internal database)</a:t>
            </a:r>
          </a:p>
          <a:p>
            <a:pPr lvl="1"/>
            <a:endParaRPr lang="en-US" dirty="0"/>
          </a:p>
          <a:p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/cache/apt/archives/</a:t>
            </a:r>
          </a:p>
          <a:p>
            <a:pPr lvl="1"/>
            <a:r>
              <a:rPr lang="en-US" dirty="0"/>
              <a:t>contains a cache of already downloaded packages to avoid downloading them again</a:t>
            </a:r>
          </a:p>
          <a:p>
            <a:pPr lvl="1"/>
            <a:endParaRPr lang="en-US" dirty="0"/>
          </a:p>
          <a:p>
            <a:r>
              <a:rPr lang="en-US" dirty="0"/>
              <a:t>Use "apt-cache" to search packages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Reference</a:t>
            </a:r>
          </a:p>
          <a:p>
            <a:pPr lvl="1"/>
            <a:r>
              <a:rPr lang="en-US" dirty="0">
                <a:hlinkClick r:id="rId2"/>
              </a:rPr>
              <a:t>Apt-cache(8)- Linux man page</a:t>
            </a:r>
            <a:endParaRPr lang="en-US" dirty="0"/>
          </a:p>
        </p:txBody>
      </p:sp>
      <p:sp>
        <p:nvSpPr>
          <p:cNvPr id="5" name="TextBox 4" title="use &quot;apt-cache&quot; to search packages"/>
          <p:cNvSpPr txBox="1"/>
          <p:nvPr/>
        </p:nvSpPr>
        <p:spPr>
          <a:xfrm>
            <a:off x="1066800" y="3864935"/>
            <a:ext cx="8382000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apt-cache search "vi improved"</a:t>
            </a:r>
          </a:p>
          <a:p>
            <a:pPr marL="0" lvl="1"/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#&gt; apt-cache search ^</a:t>
            </a:r>
            <a:r>
              <a:rPr lang="en-US" sz="2200" dirty="0" err="1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perl</a:t>
            </a:r>
            <a:r>
              <a:rPr lang="en-US" sz="2200" dirty="0">
                <a:solidFill>
                  <a:srgbClr val="080808"/>
                </a:solidFill>
                <a:latin typeface="Calibri" pitchFamily="34" charset="0"/>
                <a:cs typeface="Calibri" pitchFamily="34" charset="0"/>
              </a:rPr>
              <a:t> --names-only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Alternative Package 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RPM</a:t>
            </a:r>
          </a:p>
          <a:p>
            <a:pPr lvl="1"/>
            <a:r>
              <a:rPr lang="en-US" dirty="0"/>
              <a:t>A command line package management system used in distributions such as Red Hat Enterprise Linux, the Fedora Project, SUSE Linux Enterprise, </a:t>
            </a:r>
            <a:r>
              <a:rPr lang="en-US" dirty="0" err="1"/>
              <a:t>openSUSE</a:t>
            </a:r>
            <a:r>
              <a:rPr lang="en-US" dirty="0"/>
              <a:t>, </a:t>
            </a:r>
            <a:r>
              <a:rPr lang="en-US" dirty="0" err="1"/>
              <a:t>CentOS</a:t>
            </a:r>
            <a:r>
              <a:rPr lang="en-US" dirty="0"/>
              <a:t>, etc.</a:t>
            </a:r>
            <a:endParaRPr lang="en-US" dirty="0">
              <a:hlinkClick r:id="rId2"/>
            </a:endParaRPr>
          </a:p>
          <a:p>
            <a:pPr lvl="1"/>
            <a:endParaRPr lang="en-US" dirty="0"/>
          </a:p>
          <a:p>
            <a:r>
              <a:rPr lang="en-US" dirty="0"/>
              <a:t>YUM</a:t>
            </a:r>
          </a:p>
          <a:p>
            <a:pPr lvl="1"/>
            <a:r>
              <a:rPr lang="en-US" dirty="0"/>
              <a:t>YUM to RPM is like APT to dpkg</a:t>
            </a:r>
          </a:p>
          <a:p>
            <a:pPr lvl="1"/>
            <a:endParaRPr lang="en-US" dirty="0"/>
          </a:p>
          <a:p>
            <a:r>
              <a:rPr lang="en-US" dirty="0" err="1"/>
              <a:t>PackageKit</a:t>
            </a:r>
            <a:r>
              <a:rPr lang="en-US" dirty="0"/>
              <a:t> - An open source and free suite of software applications designed to provide a consistent and high-level front end for a number of different package management systems.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5CDB1-8D41-B39F-FF79-63849631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snapd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600EF-EE6B-A0B1-B627-8A9B4F01E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120" y="838200"/>
            <a:ext cx="8839200" cy="58674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Snap is a package management system by Canonical, the company that develops the Ubuntu Linux distribution.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Snapcraft is the formal name of the system that manages snap packages, but the system is commonly referred to as snap. </a:t>
            </a:r>
          </a:p>
          <a:p>
            <a:endParaRPr lang="en-US" sz="200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Snap packages an application as an archive that contains the binary code, data and libraries required to run said application, including any external dependencies.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snap unpacks the archive, and the application runs in a sandboxed environment -- like, but not the same as, a Docker container.</a:t>
            </a:r>
          </a:p>
          <a:p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To install the gedit text editor, you would use the command below.</a:t>
            </a:r>
          </a:p>
          <a:p>
            <a:r>
              <a:rPr lang="en-US" sz="2000" b="1" dirty="0">
                <a:latin typeface="+mn-lt"/>
              </a:rPr>
              <a:t>	snap install gedit</a:t>
            </a:r>
          </a:p>
          <a:p>
            <a:endParaRPr lang="en-US" sz="2000" b="1" dirty="0">
              <a:latin typeface="+mn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To remove installed snap packages with the snap </a:t>
            </a:r>
          </a:p>
          <a:p>
            <a:r>
              <a:rPr lang="en-US" sz="2000" b="1" dirty="0"/>
              <a:t>	snap remove gedit command.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157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Compile and Install from Source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steps</a:t>
            </a:r>
          </a:p>
          <a:p>
            <a:pPr marL="1068705" lvl="1" indent="-565785">
              <a:buFont typeface="+mj-lt"/>
              <a:buAutoNum type="arabicPeriod"/>
            </a:pPr>
            <a:r>
              <a:rPr lang="en-US" dirty="0"/>
              <a:t>Get the source package (frequently a compressed TAR file)</a:t>
            </a:r>
          </a:p>
          <a:p>
            <a:pPr marL="1068705" lvl="1" indent="-565785">
              <a:buFont typeface="+mj-lt"/>
              <a:buAutoNum type="arabicPeriod"/>
            </a:pPr>
            <a:r>
              <a:rPr lang="en-US" dirty="0"/>
              <a:t>Extract all files in a local directory</a:t>
            </a:r>
          </a:p>
          <a:p>
            <a:pPr marL="1068705" lvl="1" indent="-565785">
              <a:buFont typeface="+mj-lt"/>
              <a:buAutoNum type="arabicPeriod"/>
            </a:pPr>
            <a:r>
              <a:rPr lang="en-US" dirty="0"/>
              <a:t>View the installation file</a:t>
            </a:r>
          </a:p>
          <a:p>
            <a:pPr lvl="2"/>
            <a:r>
              <a:rPr lang="en-US" dirty="0"/>
              <a:t>"INSTALL" or "ReadMe"</a:t>
            </a:r>
          </a:p>
          <a:p>
            <a:pPr marL="1068705" lvl="1" indent="-565785">
              <a:buFont typeface="+mj-lt"/>
              <a:buAutoNum type="arabicPeriod"/>
            </a:pPr>
            <a:r>
              <a:rPr lang="en-US" dirty="0"/>
              <a:t>Configure it for compilation and installation</a:t>
            </a:r>
          </a:p>
          <a:p>
            <a:pPr lvl="2"/>
            <a:r>
              <a:rPr lang="en-US" dirty="0"/>
              <a:t>Usually there is a "configure" executable file</a:t>
            </a:r>
          </a:p>
          <a:p>
            <a:pPr marL="1068705" lvl="1" indent="-565785">
              <a:buFont typeface="+mj-lt"/>
              <a:buAutoNum type="arabicPeriod"/>
            </a:pPr>
            <a:r>
              <a:rPr lang="en-US" dirty="0"/>
              <a:t>Compile and install it use the "make" command</a:t>
            </a:r>
          </a:p>
          <a:p>
            <a:pPr lvl="2"/>
            <a:r>
              <a:rPr lang="en-US" dirty="0"/>
              <a:t>Enter "make install" on the command line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TAR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065021"/>
          </a:xfrm>
        </p:spPr>
        <p:txBody>
          <a:bodyPr>
            <a:normAutofit/>
          </a:bodyPr>
          <a:lstStyle/>
          <a:p>
            <a:r>
              <a:rPr lang="en-US" dirty="0"/>
              <a:t>Source code is usually wrapped by in a .</a:t>
            </a:r>
            <a:r>
              <a:rPr lang="en-US" dirty="0" err="1"/>
              <a:t>tar.gz</a:t>
            </a:r>
            <a:r>
              <a:rPr lang="en-US" dirty="0"/>
              <a:t> file</a:t>
            </a:r>
          </a:p>
          <a:p>
            <a:pPr lvl="1"/>
            <a:r>
              <a:rPr lang="en-US" dirty="0"/>
              <a:t>Tar wraps separate files</a:t>
            </a:r>
          </a:p>
          <a:p>
            <a:pPr lvl="1"/>
            <a:r>
              <a:rPr lang="en-US" dirty="0" err="1"/>
              <a:t>Gzip</a:t>
            </a:r>
            <a:r>
              <a:rPr lang="en-US" dirty="0"/>
              <a:t> compresses the file</a:t>
            </a:r>
          </a:p>
          <a:p>
            <a:pPr lvl="1"/>
            <a:endParaRPr lang="en-US" dirty="0"/>
          </a:p>
          <a:p>
            <a:r>
              <a:rPr lang="en-US" dirty="0"/>
              <a:t>Use the "tar" utility to extract files</a:t>
            </a:r>
          </a:p>
          <a:p>
            <a:pPr lvl="1">
              <a:buNone/>
            </a:pPr>
            <a:r>
              <a:rPr lang="en-US" dirty="0"/>
              <a:t>tar -</a:t>
            </a:r>
            <a:r>
              <a:rPr lang="en-US" dirty="0" err="1"/>
              <a:t>xf</a:t>
            </a:r>
            <a:r>
              <a:rPr lang="en-US" dirty="0"/>
              <a:t> hello.2.3.tar.gz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77190" lvl="1"/>
            <a:endParaRPr lang="en-US" dirty="0"/>
          </a:p>
        </p:txBody>
      </p:sp>
      <p:pic>
        <p:nvPicPr>
          <p:cNvPr id="1026" name="Picture 2" descr="Illustration how tar and gzip work" title="use &quot;tar&quot; utility to extract fil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707218"/>
            <a:ext cx="7879080" cy="1424940"/>
          </a:xfrm>
          <a:prstGeom prst="rect">
            <a:avLst/>
          </a:prstGeom>
          <a:noFill/>
        </p:spPr>
      </p:pic>
      <p:sp>
        <p:nvSpPr>
          <p:cNvPr id="6" name="Rectangle 5" title="image source"/>
          <p:cNvSpPr/>
          <p:nvPr/>
        </p:nvSpPr>
        <p:spPr>
          <a:xfrm>
            <a:off x="2179320" y="6167250"/>
            <a:ext cx="4442460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20" dirty="0"/>
              <a:t>Image from </a:t>
            </a:r>
            <a:r>
              <a:rPr lang="en-US" sz="1320" dirty="0">
                <a:hlinkClick r:id="rId4"/>
              </a:rPr>
              <a:t>largezip.svg</a:t>
            </a:r>
            <a:r>
              <a:rPr lang="en-US" sz="1320" dirty="0" err="1">
                <a:hlinkClick r:id="rId4"/>
              </a:rPr>
              <a:t>largezip.svg</a:t>
            </a:r>
            <a:endParaRPr lang="en-US" sz="1320" dirty="0"/>
          </a:p>
        </p:txBody>
      </p:sp>
    </p:spTree>
    <p:extLst>
      <p:ext uri="{BB962C8B-B14F-4D97-AF65-F5344CB8AC3E}">
        <p14:creationId xmlns:p14="http://schemas.microsoft.com/office/powerpoint/2010/main" val="3981527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Tar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1"/>
            <a:ext cx="8839200" cy="537307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Basic commands</a:t>
            </a:r>
          </a:p>
          <a:p>
            <a:pPr lvl="1"/>
            <a:r>
              <a:rPr lang="en-US" dirty="0"/>
              <a:t>c --- to create a tar file</a:t>
            </a:r>
          </a:p>
          <a:p>
            <a:pPr lvl="1"/>
            <a:r>
              <a:rPr lang="en-US" dirty="0"/>
              <a:t>t --- table of contents, see the names of all files or those specified in other command line arguments</a:t>
            </a:r>
          </a:p>
          <a:p>
            <a:pPr lvl="1"/>
            <a:r>
              <a:rPr lang="en-US" dirty="0"/>
              <a:t>x --- extract (restore) the contents of the tar file</a:t>
            </a:r>
          </a:p>
          <a:p>
            <a:pPr lvl="1"/>
            <a:r>
              <a:rPr lang="en-US" dirty="0"/>
              <a:t>f --- specifies the filename (which follows the f) used to tar into or to tar out from</a:t>
            </a:r>
          </a:p>
          <a:p>
            <a:pPr lvl="1"/>
            <a:r>
              <a:rPr lang="en-US" dirty="0"/>
              <a:t>z --- use zip/</a:t>
            </a:r>
            <a:r>
              <a:rPr lang="en-US" dirty="0" err="1"/>
              <a:t>gzip</a:t>
            </a:r>
            <a:r>
              <a:rPr lang="en-US" dirty="0"/>
              <a:t> to compress the tar file or to read from a compressed tar file</a:t>
            </a:r>
          </a:p>
          <a:p>
            <a:pPr lvl="1"/>
            <a:r>
              <a:rPr lang="en-US" dirty="0"/>
              <a:t>v --- verbose output</a:t>
            </a:r>
          </a:p>
          <a:p>
            <a:pPr lvl="1"/>
            <a:endParaRPr lang="en-US" dirty="0"/>
          </a:p>
          <a:p>
            <a:r>
              <a:rPr lang="en-US" dirty="0"/>
              <a:t>Basic usage</a:t>
            </a:r>
          </a:p>
          <a:p>
            <a:pPr lvl="1"/>
            <a:r>
              <a:rPr lang="en-US" dirty="0"/>
              <a:t>Compress: 	tar </a:t>
            </a:r>
            <a:r>
              <a:rPr lang="en-US" dirty="0" err="1"/>
              <a:t>cf</a:t>
            </a:r>
            <a:r>
              <a:rPr lang="en-US" dirty="0"/>
              <a:t> [archive file name] [file list]</a:t>
            </a:r>
          </a:p>
          <a:p>
            <a:pPr marL="565785" lvl="1"/>
            <a:r>
              <a:rPr lang="en-US" sz="3300" dirty="0">
                <a:latin typeface="Calibri" pitchFamily="34" charset="0"/>
                <a:cs typeface="Calibri" pitchFamily="34" charset="0"/>
              </a:rPr>
              <a:t>tar </a:t>
            </a:r>
            <a:r>
              <a:rPr lang="en-US" sz="3300" dirty="0" err="1">
                <a:latin typeface="Calibri" pitchFamily="34" charset="0"/>
                <a:cs typeface="Calibri" pitchFamily="34" charset="0"/>
              </a:rPr>
              <a:t>cf</a:t>
            </a:r>
            <a:r>
              <a:rPr lang="en-US" sz="3300" dirty="0">
                <a:latin typeface="Calibri" pitchFamily="34" charset="0"/>
                <a:cs typeface="Calibri" pitchFamily="34" charset="0"/>
              </a:rPr>
              <a:t> my-file.tar *</a:t>
            </a:r>
          </a:p>
          <a:p>
            <a:pPr lvl="1"/>
            <a:r>
              <a:rPr lang="en-US" dirty="0"/>
              <a:t>Extract:	tar </a:t>
            </a:r>
            <a:r>
              <a:rPr lang="en-US" dirty="0" err="1"/>
              <a:t>xf</a:t>
            </a:r>
            <a:r>
              <a:rPr lang="en-US" dirty="0"/>
              <a:t> [archive file name]</a:t>
            </a:r>
          </a:p>
          <a:p>
            <a:pPr marL="565785" lvl="1"/>
            <a:r>
              <a:rPr lang="en-US" sz="3190" dirty="0">
                <a:latin typeface="Calibri" pitchFamily="34" charset="0"/>
                <a:cs typeface="Calibri" pitchFamily="34" charset="0"/>
              </a:rPr>
              <a:t>tar </a:t>
            </a:r>
            <a:r>
              <a:rPr lang="en-US" sz="3190" dirty="0" err="1">
                <a:latin typeface="Calibri" pitchFamily="34" charset="0"/>
                <a:cs typeface="Calibri" pitchFamily="34" charset="0"/>
              </a:rPr>
              <a:t>xvf</a:t>
            </a:r>
            <a:r>
              <a:rPr lang="en-US" sz="3190" dirty="0">
                <a:latin typeface="Calibri" pitchFamily="34" charset="0"/>
                <a:cs typeface="Calibri" pitchFamily="34" charset="0"/>
              </a:rPr>
              <a:t> Desktop/my-file.tar</a:t>
            </a:r>
          </a:p>
          <a:p>
            <a:pPr marL="565785" lvl="1"/>
            <a:r>
              <a:rPr lang="en-US" sz="3190" dirty="0">
                <a:latin typeface="Calibri" pitchFamily="34" charset="0"/>
                <a:cs typeface="Calibri" pitchFamily="34" charset="0"/>
              </a:rPr>
              <a:t>tar </a:t>
            </a:r>
            <a:r>
              <a:rPr lang="en-US" sz="3190" dirty="0" err="1">
                <a:latin typeface="Calibri" pitchFamily="34" charset="0"/>
                <a:cs typeface="Calibri" pitchFamily="34" charset="0"/>
              </a:rPr>
              <a:t>xvf</a:t>
            </a:r>
            <a:r>
              <a:rPr lang="en-US" sz="3190" dirty="0">
                <a:latin typeface="Calibri" pitchFamily="34" charset="0"/>
                <a:cs typeface="Calibri" pitchFamily="34" charset="0"/>
              </a:rPr>
              <a:t> hello.2.3.tar.gz</a:t>
            </a:r>
          </a:p>
          <a:p>
            <a:pPr lvl="1"/>
            <a:r>
              <a:rPr lang="en-US" dirty="0"/>
              <a:t>View content</a:t>
            </a:r>
          </a:p>
          <a:p>
            <a:pPr marL="502920" lvl="1"/>
            <a:r>
              <a:rPr lang="en-US" sz="3190" dirty="0">
                <a:latin typeface="Calibri" pitchFamily="34" charset="0"/>
                <a:cs typeface="Calibri" pitchFamily="34" charset="0"/>
              </a:rPr>
              <a:t>tar </a:t>
            </a:r>
            <a:r>
              <a:rPr lang="en-US" sz="3190" dirty="0" err="1">
                <a:latin typeface="Calibri" pitchFamily="34" charset="0"/>
                <a:cs typeface="Calibri" pitchFamily="34" charset="0"/>
              </a:rPr>
              <a:t>tf</a:t>
            </a:r>
            <a:r>
              <a:rPr lang="en-US" sz="3190" dirty="0">
                <a:latin typeface="Calibri" pitchFamily="34" charset="0"/>
                <a:cs typeface="Calibri" pitchFamily="34" charset="0"/>
              </a:rPr>
              <a:t> my-file.tar</a:t>
            </a:r>
          </a:p>
          <a:p>
            <a:pPr lvl="1"/>
            <a:endParaRPr lang="en-US" dirty="0"/>
          </a:p>
          <a:p>
            <a:r>
              <a:rPr lang="en-US" dirty="0"/>
              <a:t>Reference</a:t>
            </a:r>
          </a:p>
          <a:p>
            <a:pPr lvl="1"/>
            <a:r>
              <a:rPr lang="en-US" dirty="0">
                <a:hlinkClick r:id="rId3"/>
              </a:rPr>
              <a:t>Computer Hope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the ways to install/uninstall software in Linux/Unix?</a:t>
            </a:r>
          </a:p>
          <a:p>
            <a:pPr lvl="1"/>
            <a:endParaRPr lang="en-US" dirty="0"/>
          </a:p>
          <a:p>
            <a:r>
              <a:rPr lang="en-US" dirty="0"/>
              <a:t>Use dpkg and apt-get command in Ubuntu</a:t>
            </a:r>
          </a:p>
          <a:p>
            <a:pPr lvl="1"/>
            <a:endParaRPr lang="en-US" dirty="0"/>
          </a:p>
          <a:p>
            <a:r>
              <a:rPr lang="en-US" dirty="0"/>
              <a:t>Use tar command</a:t>
            </a:r>
          </a:p>
        </p:txBody>
      </p:sp>
    </p:spTree>
    <p:extLst>
      <p:ext uri="{BB962C8B-B14F-4D97-AF65-F5344CB8AC3E}">
        <p14:creationId xmlns:p14="http://schemas.microsoft.com/office/powerpoint/2010/main" val="38005236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Alternative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zip/unzip</a:t>
            </a:r>
          </a:p>
          <a:p>
            <a:pPr lvl="1"/>
            <a:r>
              <a:rPr lang="en-US" dirty="0"/>
              <a:t>Compress: 	zip [archive file name] [file list]</a:t>
            </a:r>
          </a:p>
          <a:p>
            <a:pPr marL="1005840" lvl="2"/>
            <a:r>
              <a:rPr lang="en-US" dirty="0">
                <a:latin typeface="Calibri" pitchFamily="34" charset="0"/>
                <a:cs typeface="Calibri" pitchFamily="34" charset="0"/>
              </a:rPr>
              <a:t>zip my-zip-file *</a:t>
            </a:r>
          </a:p>
          <a:p>
            <a:pPr marL="1005840" lvl="2"/>
            <a:r>
              <a:rPr lang="en-US" dirty="0">
                <a:latin typeface="Calibri" pitchFamily="34" charset="0"/>
                <a:cs typeface="Calibri" pitchFamily="34" charset="0"/>
              </a:rPr>
              <a:t>zip my-zip-file my-directory -r 	(archive files in a directory)</a:t>
            </a:r>
          </a:p>
          <a:p>
            <a:pPr lvl="1"/>
            <a:r>
              <a:rPr lang="en-US" dirty="0"/>
              <a:t>Extract: 	unzip [archive file] -d [directory]</a:t>
            </a:r>
          </a:p>
          <a:p>
            <a:pPr marL="502920" lvl="1"/>
            <a:r>
              <a:rPr lang="en-US" sz="2640" dirty="0">
                <a:latin typeface="Calibri" pitchFamily="34" charset="0"/>
                <a:cs typeface="Calibri" pitchFamily="34" charset="0"/>
              </a:rPr>
              <a:t>	unzip my-zip-file -d new-directory</a:t>
            </a:r>
          </a:p>
          <a:p>
            <a:pPr lvl="1"/>
            <a:endParaRPr lang="en-US" dirty="0"/>
          </a:p>
          <a:p>
            <a:r>
              <a:rPr lang="en-US" dirty="0" err="1"/>
              <a:t>gzip</a:t>
            </a:r>
            <a:r>
              <a:rPr lang="en-US" dirty="0"/>
              <a:t>/</a:t>
            </a:r>
            <a:r>
              <a:rPr lang="en-US" dirty="0" err="1"/>
              <a:t>gunzip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Bzip2/bunzip2</a:t>
            </a:r>
          </a:p>
        </p:txBody>
      </p:sp>
    </p:spTree>
    <p:extLst>
      <p:ext uri="{BB962C8B-B14F-4D97-AF65-F5344CB8AC3E}">
        <p14:creationId xmlns:p14="http://schemas.microsoft.com/office/powerpoint/2010/main" val="1957489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concepts and terms</a:t>
            </a:r>
          </a:p>
          <a:p>
            <a:pPr lvl="1"/>
            <a:r>
              <a:rPr lang="en-US" dirty="0"/>
              <a:t>Software package</a:t>
            </a:r>
          </a:p>
          <a:p>
            <a:pPr lvl="1"/>
            <a:r>
              <a:rPr lang="en-US" dirty="0"/>
              <a:t>RPM, APT, DPMS</a:t>
            </a:r>
          </a:p>
          <a:p>
            <a:pPr lvl="1"/>
            <a:r>
              <a:rPr lang="en-US" dirty="0"/>
              <a:t>Software repository</a:t>
            </a:r>
          </a:p>
          <a:p>
            <a:pPr lvl="1"/>
            <a:r>
              <a:rPr lang="en-US" dirty="0"/>
              <a:t>Synaptic, Aptitude, TAR</a:t>
            </a:r>
          </a:p>
          <a:p>
            <a:pPr lvl="1"/>
            <a:endParaRPr lang="en-US" dirty="0"/>
          </a:p>
          <a:p>
            <a:r>
              <a:rPr lang="en-US" dirty="0"/>
              <a:t>Key practices</a:t>
            </a:r>
          </a:p>
          <a:p>
            <a:pPr lvl="1"/>
            <a:r>
              <a:rPr lang="en-US" dirty="0"/>
              <a:t>Use dpkg command to view installed packages</a:t>
            </a:r>
          </a:p>
          <a:p>
            <a:pPr lvl="1"/>
            <a:r>
              <a:rPr lang="en-US" dirty="0"/>
              <a:t>Use apt-get to install and remove packages</a:t>
            </a:r>
          </a:p>
          <a:p>
            <a:pPr lvl="1"/>
            <a:r>
              <a:rPr lang="en-US" dirty="0"/>
              <a:t>Use GUI tools such as Synaptic to manage software packages</a:t>
            </a:r>
          </a:p>
        </p:txBody>
      </p:sp>
    </p:spTree>
    <p:extLst>
      <p:ext uri="{BB962C8B-B14F-4D97-AF65-F5344CB8AC3E}">
        <p14:creationId xmlns:p14="http://schemas.microsoft.com/office/powerpoint/2010/main" val="262656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Basic Approaches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package manager</a:t>
            </a:r>
          </a:p>
          <a:p>
            <a:pPr lvl="1"/>
            <a:r>
              <a:rPr lang="en-US" dirty="0"/>
              <a:t>A package contains files needed for the software to function correctly. These files can be configuration files, binaries, and even pre- and postscripts to run while installing the software.</a:t>
            </a:r>
          </a:p>
          <a:p>
            <a:pPr lvl="1"/>
            <a:r>
              <a:rPr lang="en-US" dirty="0"/>
              <a:t>A package manager supports </a:t>
            </a:r>
          </a:p>
          <a:p>
            <a:pPr lvl="2"/>
            <a:r>
              <a:rPr lang="en-US" dirty="0"/>
              <a:t>querying, installing, and uninstalling software</a:t>
            </a:r>
          </a:p>
          <a:p>
            <a:pPr lvl="2"/>
            <a:r>
              <a:rPr lang="en-US" dirty="0"/>
              <a:t>maintaining a database that stores various items of information about the packages</a:t>
            </a:r>
          </a:p>
          <a:p>
            <a:pPr lvl="1"/>
            <a:endParaRPr lang="en-US" dirty="0"/>
          </a:p>
          <a:p>
            <a:r>
              <a:rPr lang="en-US" dirty="0"/>
              <a:t>Download source code, compile, and install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Major Package Managers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RPM: Red Hat Package Manager</a:t>
            </a:r>
          </a:p>
          <a:p>
            <a:pPr lvl="1"/>
            <a:r>
              <a:rPr lang="en-US" dirty="0"/>
              <a:t>Mainly used in Red Hat, </a:t>
            </a:r>
            <a:r>
              <a:rPr lang="en-US" dirty="0" err="1"/>
              <a:t>OpenSuSE</a:t>
            </a:r>
            <a:r>
              <a:rPr lang="en-US" dirty="0"/>
              <a:t>, Fedora, and other Red Hat derivatives</a:t>
            </a:r>
          </a:p>
          <a:p>
            <a:pPr lvl="1"/>
            <a:endParaRPr lang="en-US" dirty="0"/>
          </a:p>
          <a:p>
            <a:r>
              <a:rPr lang="en-US" dirty="0"/>
              <a:t>DPMS: </a:t>
            </a:r>
            <a:r>
              <a:rPr lang="en-US" dirty="0" err="1"/>
              <a:t>Debian</a:t>
            </a:r>
            <a:r>
              <a:rPr lang="en-US" dirty="0"/>
              <a:t> Package Management System</a:t>
            </a:r>
          </a:p>
          <a:p>
            <a:pPr lvl="1"/>
            <a:r>
              <a:rPr lang="en-US" dirty="0"/>
              <a:t>Used in </a:t>
            </a:r>
            <a:r>
              <a:rPr lang="en-US" dirty="0" err="1"/>
              <a:t>Debian</a:t>
            </a:r>
            <a:r>
              <a:rPr lang="en-US" dirty="0"/>
              <a:t> and </a:t>
            </a:r>
            <a:r>
              <a:rPr lang="en-US" dirty="0" err="1"/>
              <a:t>Debian</a:t>
            </a:r>
            <a:r>
              <a:rPr lang="en-US" dirty="0"/>
              <a:t>-like systems (such as </a:t>
            </a:r>
            <a:r>
              <a:rPr lang="en-US" dirty="0" err="1"/>
              <a:t>Ubuntu</a:t>
            </a:r>
            <a:r>
              <a:rPr lang="en-US" dirty="0"/>
              <a:t>).</a:t>
            </a:r>
          </a:p>
          <a:p>
            <a:pPr lvl="1"/>
            <a:r>
              <a:rPr lang="en-US" dirty="0"/>
              <a:t>Package name ends with .</a:t>
            </a:r>
            <a:r>
              <a:rPr lang="en-US" dirty="0" err="1"/>
              <a:t>deb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Tools used based on DPMS</a:t>
            </a:r>
          </a:p>
        </p:txBody>
      </p:sp>
      <p:pic>
        <p:nvPicPr>
          <p:cNvPr id="5" name="Picture 4" descr="Tools used based on DPMS, including core took, wrapper tool, and user front end tool" title="Tools used based on DPM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20" y="1974059"/>
            <a:ext cx="8046720" cy="47620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APT: Advanced Packaging Tool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APT is a wrapper tool that works with core libraries (DPMS) to handle the installation and removal of software on the </a:t>
            </a:r>
            <a:r>
              <a:rPr lang="en-US" dirty="0" err="1"/>
              <a:t>Debian</a:t>
            </a:r>
            <a:r>
              <a:rPr lang="en-US" dirty="0"/>
              <a:t> GNU/Linux distribution and its variants</a:t>
            </a:r>
          </a:p>
          <a:p>
            <a:pPr lvl="1"/>
            <a:endParaRPr lang="en-US" dirty="0"/>
          </a:p>
          <a:p>
            <a:r>
              <a:rPr lang="en-US" dirty="0"/>
              <a:t>APT simplifies the process of managing software on Unix-like computer systems by automating the retrieval, configuration and installation of software packages.</a:t>
            </a:r>
          </a:p>
          <a:p>
            <a:pPr lvl="1"/>
            <a:r>
              <a:rPr lang="en-US" dirty="0"/>
              <a:t>Packages containing dependencies required by the package(s) specified for installation will be automatically retrieved and installed</a:t>
            </a:r>
          </a:p>
        </p:txBody>
      </p:sp>
    </p:spTree>
    <p:extLst>
      <p:ext uri="{BB962C8B-B14F-4D97-AF65-F5344CB8AC3E}">
        <p14:creationId xmlns:p14="http://schemas.microsoft.com/office/powerpoint/2010/main" val="545307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Repository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repository is a place to store available software packages</a:t>
            </a:r>
          </a:p>
          <a:p>
            <a:pPr lvl="1"/>
            <a:r>
              <a:rPr lang="en-US" dirty="0"/>
              <a:t>APT can directly search and retrieve these packages</a:t>
            </a:r>
          </a:p>
          <a:p>
            <a:pPr lvl="1"/>
            <a:endParaRPr lang="en-US" dirty="0"/>
          </a:p>
          <a:p>
            <a:r>
              <a:rPr lang="en-US" dirty="0"/>
              <a:t>/</a:t>
            </a:r>
            <a:r>
              <a:rPr lang="en-US" dirty="0" err="1"/>
              <a:t>etc</a:t>
            </a:r>
            <a:r>
              <a:rPr lang="en-US" dirty="0"/>
              <a:t>/apt/</a:t>
            </a:r>
            <a:r>
              <a:rPr lang="en-US" dirty="0" err="1"/>
              <a:t>sources.list</a:t>
            </a:r>
            <a:endParaRPr lang="en-US" dirty="0"/>
          </a:p>
          <a:p>
            <a:pPr lvl="1"/>
            <a:r>
              <a:rPr lang="en-US" dirty="0"/>
              <a:t>A repository source configuration file is used to locate and retrieve packages, and also obtain information about available (but uninstalled) packages.</a:t>
            </a:r>
          </a:p>
          <a:p>
            <a:pPr lvl="1"/>
            <a:endParaRPr lang="en-US" dirty="0"/>
          </a:p>
          <a:p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/lib/apt/lists/</a:t>
            </a:r>
          </a:p>
          <a:p>
            <a:pPr lvl="1"/>
            <a:r>
              <a:rPr lang="en-US" dirty="0"/>
              <a:t>Local package index (APT's internal database)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Install/Remove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dpkg can be used to install or remove a .deb package</a:t>
            </a:r>
          </a:p>
          <a:p>
            <a:pPr lvl="1"/>
            <a:endParaRPr lang="en-US" dirty="0"/>
          </a:p>
          <a:p>
            <a:r>
              <a:rPr lang="en-US" dirty="0"/>
              <a:t>apt-get is also used to install any software available in the repositories on the Internet or locally (CD/DVD ROM, file system, </a:t>
            </a:r>
            <a:r>
              <a:rPr lang="en-US" dirty="0" err="1"/>
              <a:t>etc</a:t>
            </a:r>
            <a:r>
              <a:rPr lang="en-US" dirty="0"/>
              <a:t>).</a:t>
            </a:r>
          </a:p>
          <a:p>
            <a:pPr lvl="1"/>
            <a:endParaRPr lang="en-US" dirty="0"/>
          </a:p>
          <a:p>
            <a:r>
              <a:rPr lang="en-US" dirty="0"/>
              <a:t>Using apt-get to install/remove software is a little easier</a:t>
            </a:r>
          </a:p>
          <a:p>
            <a:pPr lvl="1"/>
            <a:r>
              <a:rPr lang="en-US" dirty="0"/>
              <a:t>APT will usually take care of any dependency issues</a:t>
            </a:r>
          </a:p>
          <a:p>
            <a:pPr lvl="1"/>
            <a:r>
              <a:rPr lang="en-US" dirty="0"/>
              <a:t>Users only need to know a part of the name of the software; no need to know the exact version number.</a:t>
            </a:r>
          </a:p>
          <a:p>
            <a:pPr lvl="1"/>
            <a:r>
              <a:rPr lang="en-US" dirty="0"/>
              <a:t>No need to manually download the software before installing.</a:t>
            </a:r>
          </a:p>
          <a:p>
            <a:pPr lvl="1"/>
            <a:endParaRPr lang="en-US" dirty="0"/>
          </a:p>
          <a:p>
            <a:r>
              <a:rPr lang="en-US" dirty="0"/>
              <a:t>Using GUI tools based on APT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307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/>
              <a:t>GUI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Aptitude</a:t>
            </a:r>
          </a:p>
          <a:p>
            <a:pPr lvl="1"/>
            <a:r>
              <a:rPr lang="en-US" dirty="0"/>
              <a:t>Aptitude is a text-based user interface used for console</a:t>
            </a:r>
          </a:p>
          <a:p>
            <a:pPr lvl="1"/>
            <a:endParaRPr lang="en-US" dirty="0"/>
          </a:p>
          <a:p>
            <a:r>
              <a:rPr lang="en-US" dirty="0"/>
              <a:t>Synaptic</a:t>
            </a:r>
          </a:p>
          <a:p>
            <a:pPr lvl="1"/>
            <a:r>
              <a:rPr lang="en-US" dirty="0"/>
              <a:t>This is a GUI tool in Gnome to manage software</a:t>
            </a:r>
          </a:p>
          <a:p>
            <a:pPr lvl="1"/>
            <a:r>
              <a:rPr lang="en-US" dirty="0"/>
              <a:t>Not installed by default in Ubuntu 12.04</a:t>
            </a:r>
          </a:p>
          <a:p>
            <a:pPr lvl="1"/>
            <a:endParaRPr lang="en-US" dirty="0"/>
          </a:p>
          <a:p>
            <a:r>
              <a:rPr lang="en-US" dirty="0"/>
              <a:t>Ubuntu Software Center</a:t>
            </a:r>
          </a:p>
          <a:p>
            <a:pPr lvl="1"/>
            <a:r>
              <a:rPr lang="en-US" dirty="0"/>
              <a:t>Intended to replace synaptic</a:t>
            </a:r>
          </a:p>
          <a:p>
            <a:pPr lvl="1"/>
            <a:endParaRPr lang="en-US" dirty="0"/>
          </a:p>
          <a:p>
            <a:r>
              <a:rPr lang="en-US" dirty="0"/>
              <a:t>Installation from a browser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1364</Words>
  <Application>Microsoft Office PowerPoint</Application>
  <PresentationFormat>Custom</PresentationFormat>
  <Paragraphs>228</Paragraphs>
  <Slides>21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CYBR 4423 Unix/Linux Administration</vt:lpstr>
      <vt:lpstr>Overview</vt:lpstr>
      <vt:lpstr>Basic Approaches</vt:lpstr>
      <vt:lpstr>Major Package Managers</vt:lpstr>
      <vt:lpstr>Tools used based on DPMS</vt:lpstr>
      <vt:lpstr>APT: Advanced Packaging Tool</vt:lpstr>
      <vt:lpstr>Repository</vt:lpstr>
      <vt:lpstr>Install/Remove Software</vt:lpstr>
      <vt:lpstr>GUI Tools</vt:lpstr>
      <vt:lpstr>dpkg</vt:lpstr>
      <vt:lpstr>dpkg-query</vt:lpstr>
      <vt:lpstr>apt-get</vt:lpstr>
      <vt:lpstr>apt-get install/remove</vt:lpstr>
      <vt:lpstr>apt-cache</vt:lpstr>
      <vt:lpstr>Alternative Package Manager</vt:lpstr>
      <vt:lpstr>snapd</vt:lpstr>
      <vt:lpstr>Compile and Install from Source</vt:lpstr>
      <vt:lpstr>TAR</vt:lpstr>
      <vt:lpstr>Tar 2</vt:lpstr>
      <vt:lpstr>Alternative Programs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- 4823_01_overview.pptx</dc:title>
  <dc:creator>bbrown</dc:creator>
  <cp:lastModifiedBy>Darin Morrow</cp:lastModifiedBy>
  <cp:revision>18</cp:revision>
  <dcterms:created xsi:type="dcterms:W3CDTF">2019-06-20T13:37:09Z</dcterms:created>
  <dcterms:modified xsi:type="dcterms:W3CDTF">2026-04-19T17:23:06Z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2016-08-15T00:00:00Z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  <property fmtid="{D5CDD505-2E9C-101B-9397-08002B2CF9AE}" pid="5" name="data-panorama-remediation-history">
    <vt:lpwstr>[{"isReadingOrderVerified":"true","pageNumber":0,"geomIndex":-1,"issueTypeId":"ReadingOrderIssue:PPTX","dismiss":false,"pageNumbers":[10],"coordinatesList":[[10.0,10.0,2.0,2.0]]},{"isReadingOrderVerified":"true","pageNumber":0,"geomIndex":-1,"issueTypeId":"ReadingOrderIssue:PPTX","dismiss":false,"pageNumbers":[11],"coordinatesList":[[10.0,10.0,2.0,2.0]]},{"pageNumber":0,"geomIndex":4970,"lastGeomIndex":4995,"rowIndex":-1,"cellIndex":-1,"textElement":"Targzip.svg","hyperlinkContext":"largezip.svg","isLinkDescriptionVerified":false,"identifiers":{"PARAGRAPH_ID":"192","RUN_ID":"2","SLIDE_ID":"17"},"issueTypeId":"HyperlinkContextIssue:PPTX","dismiss":false,"pageNumbers":[18],"coordinatesList":[[178.82000732421875,501.66998291015625,148.07156372070312,6.599999904632568]]},{"pageNumber":0,"geomIndex":4970,"lastGeomIndex":4991,"rowIndex":-1,"cellIndex":-1,"textElement":"largezip.svg","isLinkDescriptionVerified":true,"identifiers":{"PARAGRAPH_ID":"192","RUN_ID":"1","SLIDE_ID":"17"},"issueTypeId":"HyperlinkContextIssue:PPTX","dismiss":false,"pageNumbers":[18],"coordinatesList":[[178.82000732421875,501.66998291015625,188.7647705078125,6.599999904632568]]}]</vt:lpwstr>
  </property>
  <property fmtid="{D5CDD505-2E9C-101B-9397-08002B2CF9AE}" pid="6" name="ReadingOrderVerifiedPages">
    <vt:lpwstr>10,11</vt:lpwstr>
  </property>
  <property fmtid="{D5CDD505-2E9C-101B-9397-08002B2CF9AE}" pid="7" name="VerifiedLinkDescriptions">
    <vt:lpwstr>Targzip.svg,largezip.svg</vt:lpwstr>
  </property>
  <property fmtid="{D5CDD505-2E9C-101B-9397-08002B2CF9AE}" pid="8" name="data-panorama-dismiss-issues">
    <vt:lpwstr>[{"pageNumber":0,"geomIndex":4970,"lastGeomIndex":4991,"rowIndex":-1,"cellIndex":-1,"textElement":"largezip.svg","isLinkDescriptionVerified":true,"identifiers":{"PARAGRAPH_ID":"192","RUN_ID":"1","SLIDE_ID":"17"},"issueTypeId":"HyperlinkContextIssue:PPTX","dismiss":false,"pageNumbers":[18],"coordinatesList":[[178.82000732421875,501.66998291015625,188.7647705078125,6.599999904632568]]}]</vt:lpwstr>
  </property>
</Properties>
</file>